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7" r:id="rId2"/>
    <p:sldId id="258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18" autoAdjust="0"/>
  </p:normalViewPr>
  <p:slideViewPr>
    <p:cSldViewPr snapToGrid="0">
      <p:cViewPr varScale="1">
        <p:scale>
          <a:sx n="83" d="100"/>
          <a:sy n="83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0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7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1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7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0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72063-9807-9236-BC4B-9D59B34D6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3397649" cy="3303764"/>
          </a:xfrm>
        </p:spPr>
        <p:txBody>
          <a:bodyPr anchor="t">
            <a:normAutofit/>
          </a:bodyPr>
          <a:lstStyle/>
          <a:p>
            <a:r>
              <a:rPr lang="en-US"/>
              <a:t>Large Language Models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92897-8176-E30F-27CB-65E54A00C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354633"/>
            <a:ext cx="3397649" cy="1706533"/>
          </a:xfrm>
        </p:spPr>
        <p:txBody>
          <a:bodyPr anchor="t">
            <a:normAutofit/>
          </a:bodyPr>
          <a:lstStyle/>
          <a:p>
            <a:r>
              <a:rPr lang="en-US" i="0" dirty="0"/>
              <a:t>Created by:</a:t>
            </a:r>
          </a:p>
          <a:p>
            <a:r>
              <a:rPr lang="en-US" i="0" dirty="0" err="1"/>
              <a:t>Urvesh</a:t>
            </a:r>
            <a:r>
              <a:rPr lang="en-US" i="0" dirty="0"/>
              <a:t> Koshti, </a:t>
            </a:r>
          </a:p>
          <a:p>
            <a:r>
              <a:rPr lang="en-US" i="0" dirty="0"/>
              <a:t>Kern AG, Freiburg </a:t>
            </a:r>
            <a:r>
              <a:rPr lang="en-US" i="0" dirty="0" err="1"/>
              <a:t>im</a:t>
            </a:r>
            <a:r>
              <a:rPr lang="en-US" i="0" dirty="0"/>
              <a:t> Breisgau</a:t>
            </a:r>
            <a:endParaRPr lang="en-DE" i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28E03-DE99-991B-D8DC-556061F3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0" b="31520"/>
          <a:stretch/>
        </p:blipFill>
        <p:spPr>
          <a:xfrm>
            <a:off x="4119154" y="965741"/>
            <a:ext cx="7551931" cy="42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7958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Chatbot using Large Language Models (LLM)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81AFDDE-3D02-4BD0-AE09-F29A95DD433C}"/>
              </a:ext>
            </a:extLst>
          </p:cNvPr>
          <p:cNvSpPr/>
          <p:nvPr/>
        </p:nvSpPr>
        <p:spPr>
          <a:xfrm>
            <a:off x="547021" y="1776243"/>
            <a:ext cx="10695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Purpose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Task: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(like </a:t>
            </a:r>
            <a:r>
              <a:rPr lang="de-DE" dirty="0" err="1"/>
              <a:t>ChatGPT</a:t>
            </a:r>
            <a:r>
              <a:rPr lang="de-DE" dirty="0"/>
              <a:t>)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Open Source LLM. 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E96345-68F1-4FD4-BFB2-FB23327BDCFA}"/>
              </a:ext>
            </a:extLst>
          </p:cNvPr>
          <p:cNvSpPr/>
          <p:nvPr/>
        </p:nvSpPr>
        <p:spPr>
          <a:xfrm>
            <a:off x="638150" y="2628831"/>
            <a:ext cx="2195505" cy="5629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Documents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CA4E05A-E7E9-41E4-83EE-B5340FCDF31F}"/>
              </a:ext>
            </a:extLst>
          </p:cNvPr>
          <p:cNvSpPr/>
          <p:nvPr/>
        </p:nvSpPr>
        <p:spPr>
          <a:xfrm>
            <a:off x="638150" y="3653162"/>
            <a:ext cx="2195505" cy="5629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Extract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from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documents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0D69024A-E901-420C-A3DD-F77B91D64A88}"/>
              </a:ext>
            </a:extLst>
          </p:cNvPr>
          <p:cNvSpPr/>
          <p:nvPr/>
        </p:nvSpPr>
        <p:spPr>
          <a:xfrm>
            <a:off x="638150" y="4677493"/>
            <a:ext cx="2195505" cy="5629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Divide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text</a:t>
            </a:r>
            <a:r>
              <a:rPr lang="de-DE" sz="1600" dirty="0">
                <a:solidFill>
                  <a:schemeClr val="tx1"/>
                </a:solidFill>
              </a:rPr>
              <a:t> in different </a:t>
            </a:r>
            <a:r>
              <a:rPr lang="de-DE" sz="1600" dirty="0" err="1">
                <a:solidFill>
                  <a:schemeClr val="tx1"/>
                </a:solidFill>
              </a:rPr>
              <a:t>chunks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DDBF1C6-69D1-401F-8461-986F4FD47B16}"/>
              </a:ext>
            </a:extLst>
          </p:cNvPr>
          <p:cNvSpPr/>
          <p:nvPr/>
        </p:nvSpPr>
        <p:spPr>
          <a:xfrm>
            <a:off x="638151" y="5681974"/>
            <a:ext cx="2689692" cy="751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Represent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from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chunk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numerical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vectors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2F54EE6-0CF8-435D-BCA6-607D4D7ADBCF}"/>
              </a:ext>
            </a:extLst>
          </p:cNvPr>
          <p:cNvSpPr/>
          <p:nvPr/>
        </p:nvSpPr>
        <p:spPr>
          <a:xfrm>
            <a:off x="3607201" y="3736354"/>
            <a:ext cx="1596505" cy="984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Create an </a:t>
            </a:r>
            <a:r>
              <a:rPr lang="de-DE" sz="1600" dirty="0" err="1">
                <a:solidFill>
                  <a:schemeClr val="tx1"/>
                </a:solidFill>
              </a:rPr>
              <a:t>entire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database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vectors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915D1B2-E42D-49DC-8779-AF07FBB19C7F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735903" y="3191787"/>
            <a:ext cx="0" cy="46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25F79F-8466-4B58-BEA0-5A1A96888BC9}"/>
              </a:ext>
            </a:extLst>
          </p:cNvPr>
          <p:cNvCxnSpPr/>
          <p:nvPr/>
        </p:nvCxnSpPr>
        <p:spPr>
          <a:xfrm>
            <a:off x="1735902" y="4216118"/>
            <a:ext cx="0" cy="46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CCD2665-14ED-4876-BAB7-BBFAE4EFF65F}"/>
              </a:ext>
            </a:extLst>
          </p:cNvPr>
          <p:cNvCxnSpPr/>
          <p:nvPr/>
        </p:nvCxnSpPr>
        <p:spPr>
          <a:xfrm>
            <a:off x="1748381" y="5240449"/>
            <a:ext cx="0" cy="46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CD49F95B-B9DF-4A26-97C2-7B12ADAC4BC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327843" y="4228758"/>
            <a:ext cx="279358" cy="1829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B2E4F61C-6824-45BD-9B8C-09169E1D2962}"/>
              </a:ext>
            </a:extLst>
          </p:cNvPr>
          <p:cNvSpPr/>
          <p:nvPr/>
        </p:nvSpPr>
        <p:spPr>
          <a:xfrm>
            <a:off x="5539053" y="3736354"/>
            <a:ext cx="1716786" cy="984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Open Source LLM like </a:t>
            </a:r>
            <a:r>
              <a:rPr lang="de-DE" sz="1600" dirty="0" err="1">
                <a:solidFill>
                  <a:schemeClr val="tx1"/>
                </a:solidFill>
              </a:rPr>
              <a:t>ChatGPT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61859B6-A721-428C-82A0-4481DEB8D05C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5203706" y="4228758"/>
            <a:ext cx="335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053F9415-3F73-45FE-87E2-2E1189736DD0}"/>
              </a:ext>
            </a:extLst>
          </p:cNvPr>
          <p:cNvCxnSpPr>
            <a:cxnSpLocks/>
            <a:stCxn id="17" idx="2"/>
            <a:endCxn id="24" idx="2"/>
          </p:cNvCxnSpPr>
          <p:nvPr/>
        </p:nvCxnSpPr>
        <p:spPr>
          <a:xfrm rot="16200000" flipH="1">
            <a:off x="5401450" y="3725166"/>
            <a:ext cx="12700" cy="199199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CA5987EB-36F0-49EB-8577-4230373F2848}"/>
              </a:ext>
            </a:extLst>
          </p:cNvPr>
          <p:cNvSpPr/>
          <p:nvPr/>
        </p:nvSpPr>
        <p:spPr>
          <a:xfrm>
            <a:off x="4303836" y="4921176"/>
            <a:ext cx="2620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Further Training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already</a:t>
            </a:r>
            <a:r>
              <a:rPr lang="de-DE" sz="1600" dirty="0"/>
              <a:t> </a:t>
            </a:r>
            <a:r>
              <a:rPr lang="de-DE" sz="1600" dirty="0" err="1"/>
              <a:t>pretrained</a:t>
            </a:r>
            <a:r>
              <a:rPr lang="de-DE" sz="1600" dirty="0"/>
              <a:t> Model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5FDEDA2-03FD-44CE-B38D-A3A145D06D84}"/>
              </a:ext>
            </a:extLst>
          </p:cNvPr>
          <p:cNvSpPr/>
          <p:nvPr/>
        </p:nvSpPr>
        <p:spPr>
          <a:xfrm>
            <a:off x="10796843" y="2554039"/>
            <a:ext cx="832204" cy="5466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46165EA-3775-4E29-822D-8D56D61926A9}"/>
              </a:ext>
            </a:extLst>
          </p:cNvPr>
          <p:cNvSpPr/>
          <p:nvPr/>
        </p:nvSpPr>
        <p:spPr>
          <a:xfrm>
            <a:off x="585033" y="2544839"/>
            <a:ext cx="6789399" cy="4037156"/>
          </a:xfrm>
          <a:prstGeom prst="roundRect">
            <a:avLst>
              <a:gd name="adj" fmla="val 2389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0C743075-1B4C-4B73-BF7E-2C090414C9A8}"/>
              </a:ext>
            </a:extLst>
          </p:cNvPr>
          <p:cNvSpPr/>
          <p:nvPr/>
        </p:nvSpPr>
        <p:spPr>
          <a:xfrm>
            <a:off x="10575161" y="3362454"/>
            <a:ext cx="1275568" cy="373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highlight>
                  <a:srgbClr val="FFFF00"/>
                </a:highlight>
              </a:rPr>
              <a:t>Question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A75F6BC-4BD3-48F5-A515-27C3E7775EF3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11212945" y="3100703"/>
            <a:ext cx="0" cy="26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6FBA3C0A-20D7-40BD-8D2A-B2D20EA098DF}"/>
              </a:ext>
            </a:extLst>
          </p:cNvPr>
          <p:cNvSpPr/>
          <p:nvPr/>
        </p:nvSpPr>
        <p:spPr>
          <a:xfrm>
            <a:off x="10439399" y="4063591"/>
            <a:ext cx="1547091" cy="7703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Divide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question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chunks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9FD4103-8767-4C4D-AF27-CACBCFB37941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>
            <a:off x="11212945" y="3736354"/>
            <a:ext cx="0" cy="32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1091FFA7-5C92-4B30-A0C6-46885B197EA6}"/>
              </a:ext>
            </a:extLst>
          </p:cNvPr>
          <p:cNvSpPr/>
          <p:nvPr/>
        </p:nvSpPr>
        <p:spPr>
          <a:xfrm>
            <a:off x="9490664" y="5324501"/>
            <a:ext cx="2505062" cy="815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Representation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each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chunk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numerical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representation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7F48DDC-3F5A-4ACF-B589-58FE917ED883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11212944" y="4833920"/>
            <a:ext cx="1" cy="49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052ECAD5-E55E-4DB0-A440-012621B96CEB}"/>
              </a:ext>
            </a:extLst>
          </p:cNvPr>
          <p:cNvSpPr/>
          <p:nvPr/>
        </p:nvSpPr>
        <p:spPr>
          <a:xfrm>
            <a:off x="8394598" y="3982835"/>
            <a:ext cx="1556321" cy="4918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Similarity</a:t>
            </a:r>
            <a:r>
              <a:rPr lang="de-DE" sz="1400" dirty="0">
                <a:solidFill>
                  <a:schemeClr val="tx1"/>
                </a:solidFill>
              </a:rPr>
              <a:t> Search</a:t>
            </a:r>
          </a:p>
        </p:txBody>
      </p: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2ABD8744-DE7B-41AA-AD8B-2E0927E4221D}"/>
              </a:ext>
            </a:extLst>
          </p:cNvPr>
          <p:cNvCxnSpPr>
            <a:cxnSpLocks/>
          </p:cNvCxnSpPr>
          <p:nvPr/>
        </p:nvCxnSpPr>
        <p:spPr>
          <a:xfrm rot="10800000">
            <a:off x="9129249" y="4444388"/>
            <a:ext cx="317905" cy="1257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F0B6553-30C4-47D0-A6EA-8B14314E0508}"/>
              </a:ext>
            </a:extLst>
          </p:cNvPr>
          <p:cNvCxnSpPr>
            <a:cxnSpLocks/>
            <a:stCxn id="76" idx="1"/>
            <a:endCxn id="24" idx="3"/>
          </p:cNvCxnSpPr>
          <p:nvPr/>
        </p:nvCxnSpPr>
        <p:spPr>
          <a:xfrm flipH="1">
            <a:off x="7255839" y="4228758"/>
            <a:ext cx="1138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: abgerundete Ecken 92">
            <a:extLst>
              <a:ext uri="{FF2B5EF4-FFF2-40B4-BE49-F238E27FC236}">
                <a16:creationId xmlns:a16="http://schemas.microsoft.com/office/drawing/2014/main" id="{71C0B61F-6F0C-48A2-B461-937212B48EA2}"/>
              </a:ext>
            </a:extLst>
          </p:cNvPr>
          <p:cNvSpPr/>
          <p:nvPr/>
        </p:nvSpPr>
        <p:spPr>
          <a:xfrm>
            <a:off x="8394597" y="2544839"/>
            <a:ext cx="1556321" cy="4918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Generated</a:t>
            </a:r>
            <a:r>
              <a:rPr lang="de-DE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de-DE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Answer</a:t>
            </a:r>
            <a:endParaRPr lang="de-DE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6DF36DA-C38A-4F13-87C8-AF51A993D498}"/>
              </a:ext>
            </a:extLst>
          </p:cNvPr>
          <p:cNvSpPr/>
          <p:nvPr/>
        </p:nvSpPr>
        <p:spPr>
          <a:xfrm>
            <a:off x="2598551" y="2181671"/>
            <a:ext cx="181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Data Preparation</a:t>
            </a: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9E08A18-60F4-4DD8-9918-2EC1BC78423C}"/>
              </a:ext>
            </a:extLst>
          </p:cNvPr>
          <p:cNvSpPr/>
          <p:nvPr/>
        </p:nvSpPr>
        <p:spPr>
          <a:xfrm>
            <a:off x="9714286" y="2103480"/>
            <a:ext cx="116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Prediction</a:t>
            </a:r>
          </a:p>
        </p:txBody>
      </p: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9C71775E-0FDE-404E-B10F-0CA039AF65C1}"/>
              </a:ext>
            </a:extLst>
          </p:cNvPr>
          <p:cNvSpPr/>
          <p:nvPr/>
        </p:nvSpPr>
        <p:spPr>
          <a:xfrm>
            <a:off x="8194072" y="2456103"/>
            <a:ext cx="3927759" cy="4037156"/>
          </a:xfrm>
          <a:prstGeom prst="roundRect">
            <a:avLst>
              <a:gd name="adj" fmla="val 2389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2" name="Grafik 101" descr="Bücher">
            <a:extLst>
              <a:ext uri="{FF2B5EF4-FFF2-40B4-BE49-F238E27FC236}">
                <a16:creationId xmlns:a16="http://schemas.microsoft.com/office/drawing/2014/main" id="{16F19929-6DCB-415E-90DE-E8DABA2C2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1550" y="2679617"/>
            <a:ext cx="501855" cy="501855"/>
          </a:xfrm>
          <a:prstGeom prst="rect">
            <a:avLst/>
          </a:prstGeom>
        </p:spPr>
      </p:pic>
      <p:pic>
        <p:nvPicPr>
          <p:cNvPr id="104" name="Grafik 103" descr="Schere">
            <a:extLst>
              <a:ext uri="{FF2B5EF4-FFF2-40B4-BE49-F238E27FC236}">
                <a16:creationId xmlns:a16="http://schemas.microsoft.com/office/drawing/2014/main" id="{765E3928-B0F9-40D8-B420-C500DAB45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4155" y="4685340"/>
            <a:ext cx="562956" cy="562956"/>
          </a:xfrm>
          <a:prstGeom prst="rect">
            <a:avLst/>
          </a:prstGeom>
        </p:spPr>
      </p:pic>
      <p:pic>
        <p:nvPicPr>
          <p:cNvPr id="106" name="Grafik 105" descr="Dokument">
            <a:extLst>
              <a:ext uri="{FF2B5EF4-FFF2-40B4-BE49-F238E27FC236}">
                <a16:creationId xmlns:a16="http://schemas.microsoft.com/office/drawing/2014/main" id="{FC77CBD3-2ECD-45AB-8F94-3C1F58C47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7578" y="3719747"/>
            <a:ext cx="449637" cy="449637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9CAF9E16-A569-4FE0-AFA0-AD2996E19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32" y="5389342"/>
            <a:ext cx="463886" cy="1153212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5B50FC89-E8B1-4C01-93E7-4937C05D9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2994" y="3106631"/>
            <a:ext cx="1144918" cy="547340"/>
          </a:xfrm>
          <a:prstGeom prst="rect">
            <a:avLst/>
          </a:prstGeom>
        </p:spPr>
      </p:pic>
      <p:pic>
        <p:nvPicPr>
          <p:cNvPr id="110" name="Picture 4">
            <a:extLst>
              <a:ext uri="{FF2B5EF4-FFF2-40B4-BE49-F238E27FC236}">
                <a16:creationId xmlns:a16="http://schemas.microsoft.com/office/drawing/2014/main" id="{BC53C0EA-DA5E-458B-8094-9F9454B37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3570" y="2965822"/>
            <a:ext cx="1299836" cy="7178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12" name="Grafik 111" descr="Arzt">
            <a:extLst>
              <a:ext uri="{FF2B5EF4-FFF2-40B4-BE49-F238E27FC236}">
                <a16:creationId xmlns:a16="http://schemas.microsoft.com/office/drawing/2014/main" id="{F63569CF-5B79-452F-B05E-604A88B5C3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68513" y="2641134"/>
            <a:ext cx="369333" cy="369333"/>
          </a:xfrm>
          <a:prstGeom prst="rect">
            <a:avLst/>
          </a:prstGeom>
        </p:spPr>
      </p:pic>
      <p:pic>
        <p:nvPicPr>
          <p:cNvPr id="114" name="Grafik 113" descr="Gedankenblase">
            <a:extLst>
              <a:ext uri="{FF2B5EF4-FFF2-40B4-BE49-F238E27FC236}">
                <a16:creationId xmlns:a16="http://schemas.microsoft.com/office/drawing/2014/main" id="{844E71B9-D019-4987-935C-8BDA6EA98A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9461" y="3337704"/>
            <a:ext cx="380826" cy="380826"/>
          </a:xfrm>
          <a:prstGeom prst="rect">
            <a:avLst/>
          </a:prstGeom>
        </p:spPr>
      </p:pic>
      <p:pic>
        <p:nvPicPr>
          <p:cNvPr id="115" name="Grafik 114" descr="Schere">
            <a:extLst>
              <a:ext uri="{FF2B5EF4-FFF2-40B4-BE49-F238E27FC236}">
                <a16:creationId xmlns:a16="http://schemas.microsoft.com/office/drawing/2014/main" id="{81EF87BE-D04E-4F48-BA57-E27FF705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9386" y="4232843"/>
            <a:ext cx="397104" cy="397104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38C5524C-4CEB-48F0-8138-3130AE44C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0463" y="4836409"/>
            <a:ext cx="951091" cy="454679"/>
          </a:xfrm>
          <a:prstGeom prst="rect">
            <a:avLst/>
          </a:prstGeom>
        </p:spPr>
      </p:pic>
      <p:pic>
        <p:nvPicPr>
          <p:cNvPr id="119" name="Grafik 118" descr="Venn-Diagramm">
            <a:extLst>
              <a:ext uri="{FF2B5EF4-FFF2-40B4-BE49-F238E27FC236}">
                <a16:creationId xmlns:a16="http://schemas.microsoft.com/office/drawing/2014/main" id="{4D9DB512-3A9B-44DE-8925-EFEDA6A14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6386" y="3852947"/>
            <a:ext cx="421287" cy="421287"/>
          </a:xfrm>
          <a:prstGeom prst="rect">
            <a:avLst/>
          </a:prstGeom>
        </p:spPr>
      </p:pic>
      <p:pic>
        <p:nvPicPr>
          <p:cNvPr id="121" name="Grafik 120" descr="Chatblase">
            <a:extLst>
              <a:ext uri="{FF2B5EF4-FFF2-40B4-BE49-F238E27FC236}">
                <a16:creationId xmlns:a16="http://schemas.microsoft.com/office/drawing/2014/main" id="{9CB7E676-ABB3-4611-88F5-1F5B2FB646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45276" y="2609731"/>
            <a:ext cx="412334" cy="4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8" y="978408"/>
            <a:ext cx="11255155" cy="5376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Agenda: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4AE0BAF-C32E-409D-B39D-409F9AE8C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144"/>
              </p:ext>
            </p:extLst>
          </p:nvPr>
        </p:nvGraphicFramePr>
        <p:xfrm>
          <a:off x="646543" y="1848659"/>
          <a:ext cx="8682183" cy="3000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40948">
                  <a:extLst>
                    <a:ext uri="{9D8B030D-6E8A-4147-A177-3AD203B41FA5}">
                      <a16:colId xmlns:a16="http://schemas.microsoft.com/office/drawing/2014/main" val="590843767"/>
                    </a:ext>
                  </a:extLst>
                </a:gridCol>
                <a:gridCol w="2041235">
                  <a:extLst>
                    <a:ext uri="{9D8B030D-6E8A-4147-A177-3AD203B41FA5}">
                      <a16:colId xmlns:a16="http://schemas.microsoft.com/office/drawing/2014/main" val="1957302030"/>
                    </a:ext>
                  </a:extLst>
                </a:gridCol>
              </a:tblGrid>
              <a:tr h="50007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What is Large Language Model (LLM)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4723599"/>
                  </a:ext>
                </a:extLst>
              </a:tr>
              <a:tr h="50007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2"/>
                      </a:pPr>
                      <a:r>
                        <a:rPr lang="en-US" dirty="0"/>
                        <a:t>Architecture of Large Language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7424306"/>
                  </a:ext>
                </a:extLst>
              </a:tr>
              <a:tr h="50007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3"/>
                      </a:pPr>
                      <a:r>
                        <a:rPr lang="en-US" dirty="0"/>
                        <a:t>Examples of Large Language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756558"/>
                  </a:ext>
                </a:extLst>
              </a:tr>
              <a:tr h="50007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4"/>
                      </a:pPr>
                      <a:r>
                        <a:rPr lang="de-DE" dirty="0" err="1"/>
                        <a:t>Present</a:t>
                      </a:r>
                      <a:r>
                        <a:rPr lang="de-DE" dirty="0"/>
                        <a:t> Large Language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6556850"/>
                  </a:ext>
                </a:extLst>
              </a:tr>
              <a:tr h="50007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5"/>
                      </a:pPr>
                      <a:r>
                        <a:rPr lang="en-US" dirty="0"/>
                        <a:t>Use cases of Large Language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586518"/>
                  </a:ext>
                </a:extLst>
              </a:tr>
              <a:tr h="500072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6"/>
                      </a:pPr>
                      <a:r>
                        <a:rPr lang="en-US" dirty="0"/>
                        <a:t>Chatbot using Large Language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35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9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What is Large Language Model (LLM)?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2C9D1-A510-FFE9-7047-86755F6DCD90}"/>
              </a:ext>
            </a:extLst>
          </p:cNvPr>
          <p:cNvSpPr txBox="1"/>
          <p:nvPr/>
        </p:nvSpPr>
        <p:spPr>
          <a:xfrm>
            <a:off x="457090" y="1896700"/>
            <a:ext cx="11226261" cy="890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ts val="1000"/>
              </a:spcBef>
            </a:pPr>
            <a:r>
              <a:rPr lang="en-US" sz="1400" dirty="0"/>
              <a:t>A Large Language Model (LLM) is a type of artificial intelligence that uses deep learning techniques, particularly transformer-based neural networks, to process and generate human-like text. These models are trained on vast datasets comprising diverse text sources, enabling them to understand context, perform language translation, answer questions, and generate coherent text [1].</a:t>
            </a:r>
          </a:p>
        </p:txBody>
      </p:sp>
      <p:pic>
        <p:nvPicPr>
          <p:cNvPr id="7" name="Picture 6" descr="A cartoon of a bird on a branch&#10;&#10;Description automatically generated">
            <a:extLst>
              <a:ext uri="{FF2B5EF4-FFF2-40B4-BE49-F238E27FC236}">
                <a16:creationId xmlns:a16="http://schemas.microsoft.com/office/drawing/2014/main" id="{7F18D6E7-E692-9616-5A29-3315F6FF5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457" r="-3" b="14124"/>
          <a:stretch/>
        </p:blipFill>
        <p:spPr>
          <a:xfrm>
            <a:off x="508649" y="2734238"/>
            <a:ext cx="5450641" cy="3154680"/>
          </a:xfrm>
          <a:prstGeom prst="rect">
            <a:avLst/>
          </a:prstGeom>
        </p:spPr>
      </p:pic>
      <p:pic>
        <p:nvPicPr>
          <p:cNvPr id="9" name="Picture 8" descr="A person with glasses and a bird&#10;&#10;Description automatically generated">
            <a:extLst>
              <a:ext uri="{FF2B5EF4-FFF2-40B4-BE49-F238E27FC236}">
                <a16:creationId xmlns:a16="http://schemas.microsoft.com/office/drawing/2014/main" id="{BF85D526-F5EA-F9AA-35A1-33132D8D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" r="3" b="3"/>
          <a:stretch/>
        </p:blipFill>
        <p:spPr>
          <a:xfrm>
            <a:off x="6211221" y="2734238"/>
            <a:ext cx="5450641" cy="3154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D4917-688B-E228-EB56-1334D42740D9}"/>
              </a:ext>
            </a:extLst>
          </p:cNvPr>
          <p:cNvSpPr txBox="1"/>
          <p:nvPr/>
        </p:nvSpPr>
        <p:spPr>
          <a:xfrm>
            <a:off x="412761" y="5948315"/>
            <a:ext cx="11314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Large Language Models are super smart computers that can understand and talk like humans. They learn from reading lots of books and websites to help answer questions and tell stories.</a:t>
            </a:r>
            <a:endParaRPr lang="en-DE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AA793-70AE-F99C-C539-E254B530505D}"/>
              </a:ext>
            </a:extLst>
          </p:cNvPr>
          <p:cNvSpPr txBox="1"/>
          <p:nvPr/>
        </p:nvSpPr>
        <p:spPr>
          <a:xfrm>
            <a:off x="457090" y="6642551"/>
            <a:ext cx="8613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[1] Reference: Radford, A., Wu, J., Child, R., Luan, D., </a:t>
            </a:r>
            <a:r>
              <a:rPr lang="en-US" sz="800" dirty="0" err="1"/>
              <a:t>Amodei</a:t>
            </a:r>
            <a:r>
              <a:rPr lang="en-US" sz="800" dirty="0"/>
              <a:t>, D., &amp; </a:t>
            </a:r>
            <a:r>
              <a:rPr lang="en-US" sz="800" dirty="0" err="1"/>
              <a:t>Sutskever</a:t>
            </a:r>
            <a:r>
              <a:rPr lang="en-US" sz="800" dirty="0"/>
              <a:t>, I. (2019). Language Models are Unsupervised Multitask Learners. OpenAI.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677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latin typeface="+mj-lt"/>
                <a:ea typeface="+mj-ea"/>
                <a:cs typeface="+mj-cs"/>
              </a:rPr>
              <a:t>What is Large Language Model (LLM)? 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9490C-CA44-6614-7F5B-A0CF2040335C}"/>
              </a:ext>
            </a:extLst>
          </p:cNvPr>
          <p:cNvSpPr txBox="1"/>
          <p:nvPr/>
        </p:nvSpPr>
        <p:spPr>
          <a:xfrm>
            <a:off x="619469" y="2023795"/>
            <a:ext cx="4247171" cy="101566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000" dirty="0"/>
              <a:t>A Language Model is like a Stochastic Parrot!!</a:t>
            </a:r>
            <a:endParaRPr lang="en-DE" sz="3000" dirty="0"/>
          </a:p>
        </p:txBody>
      </p:sp>
      <p:pic>
        <p:nvPicPr>
          <p:cNvPr id="6" name="Picture 5" descr="A purple background with yellow and green dots and lines&#10;&#10;Description automatically generated">
            <a:extLst>
              <a:ext uri="{FF2B5EF4-FFF2-40B4-BE49-F238E27FC236}">
                <a16:creationId xmlns:a16="http://schemas.microsoft.com/office/drawing/2014/main" id="{5FD38DC9-6335-C65E-36BE-D3669CD4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94" y="2023795"/>
            <a:ext cx="3397966" cy="16805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28EB39B-0BD7-D058-ED1B-4223249D6C15}"/>
              </a:ext>
            </a:extLst>
          </p:cNvPr>
          <p:cNvSpPr/>
          <p:nvPr/>
        </p:nvSpPr>
        <p:spPr>
          <a:xfrm>
            <a:off x="4964900" y="2404795"/>
            <a:ext cx="1270000" cy="3860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64330D-8C82-3F0B-B125-EC118DA7AC16}"/>
              </a:ext>
            </a:extLst>
          </p:cNvPr>
          <p:cNvSpPr/>
          <p:nvPr/>
        </p:nvSpPr>
        <p:spPr>
          <a:xfrm>
            <a:off x="1434211" y="3549355"/>
            <a:ext cx="3389113" cy="25501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98EC1-FF29-17A4-90E2-5BBE3D1F191F}"/>
              </a:ext>
            </a:extLst>
          </p:cNvPr>
          <p:cNvSpPr txBox="1"/>
          <p:nvPr/>
        </p:nvSpPr>
        <p:spPr>
          <a:xfrm>
            <a:off x="1583922" y="3715298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Mom, I am hungry, can you serve some Biryani?</a:t>
            </a:r>
            <a:endParaRPr lang="en-DE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E7F42-97FD-1FA6-A063-CED50C681FCF}"/>
              </a:ext>
            </a:extLst>
          </p:cNvPr>
          <p:cNvSpPr txBox="1"/>
          <p:nvPr/>
        </p:nvSpPr>
        <p:spPr>
          <a:xfrm>
            <a:off x="1583920" y="4264542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The table is broken. Let’s sit on the floor.</a:t>
            </a:r>
            <a:endParaRPr lang="en-DE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C29CC-83D5-7F32-31A6-49C8D06592E6}"/>
              </a:ext>
            </a:extLst>
          </p:cNvPr>
          <p:cNvSpPr txBox="1"/>
          <p:nvPr/>
        </p:nvSpPr>
        <p:spPr>
          <a:xfrm>
            <a:off x="1583920" y="4813786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We went to watch a movie. And it was amazing.</a:t>
            </a:r>
            <a:endParaRPr lang="en-DE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3C9091-2473-8808-3AD1-B51E98A228C3}"/>
              </a:ext>
            </a:extLst>
          </p:cNvPr>
          <p:cNvSpPr txBox="1"/>
          <p:nvPr/>
        </p:nvSpPr>
        <p:spPr>
          <a:xfrm>
            <a:off x="1583920" y="5275451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I have an exam tomorrow. So I have to study.</a:t>
            </a:r>
            <a:endParaRPr lang="en-DE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3D0CD-7660-4652-9E7F-60EE2C7216F3}"/>
              </a:ext>
            </a:extLst>
          </p:cNvPr>
          <p:cNvSpPr txBox="1"/>
          <p:nvPr/>
        </p:nvSpPr>
        <p:spPr>
          <a:xfrm>
            <a:off x="1719801" y="5755087"/>
            <a:ext cx="1881633" cy="28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…………………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6A9A85-724A-FD6F-77BE-737253E86869}"/>
              </a:ext>
            </a:extLst>
          </p:cNvPr>
          <p:cNvSpPr/>
          <p:nvPr/>
        </p:nvSpPr>
        <p:spPr>
          <a:xfrm>
            <a:off x="6505843" y="3875898"/>
            <a:ext cx="3746641" cy="17106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9E00F58-AD65-1E69-AA5E-0F2977F68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09" y="3985691"/>
            <a:ext cx="3401706" cy="1528012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A16EC566-E694-3AAE-AD10-5BC4AFADEF7A}"/>
              </a:ext>
            </a:extLst>
          </p:cNvPr>
          <p:cNvSpPr/>
          <p:nvPr/>
        </p:nvSpPr>
        <p:spPr>
          <a:xfrm>
            <a:off x="5129635" y="4639214"/>
            <a:ext cx="1270000" cy="3860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F9C440-707A-CABA-1199-EC2FEFD58417}"/>
              </a:ext>
            </a:extLst>
          </p:cNvPr>
          <p:cNvSpPr txBox="1"/>
          <p:nvPr/>
        </p:nvSpPr>
        <p:spPr>
          <a:xfrm>
            <a:off x="5186818" y="4269882"/>
            <a:ext cx="115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Training</a:t>
            </a:r>
            <a:endParaRPr lang="en-DE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7917A2A-C395-8089-25E0-170F1BB3A69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252484" y="4731229"/>
            <a:ext cx="340450" cy="95719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0FB65E-FCEF-61B1-7C26-D609E0D7C253}"/>
              </a:ext>
            </a:extLst>
          </p:cNvPr>
          <p:cNvSpPr txBox="1"/>
          <p:nvPr/>
        </p:nvSpPr>
        <p:spPr>
          <a:xfrm>
            <a:off x="6238123" y="5672285"/>
            <a:ext cx="5706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Feeling Hungry, I would like to eat some </a:t>
            </a:r>
            <a:r>
              <a:rPr lang="en-US" dirty="0"/>
              <a:t>‘</a:t>
            </a:r>
            <a:r>
              <a:rPr lang="en-US" dirty="0">
                <a:highlight>
                  <a:srgbClr val="FFFF00"/>
                </a:highlight>
              </a:rPr>
              <a:t>Biryani</a:t>
            </a:r>
            <a:r>
              <a:rPr lang="en-US" dirty="0"/>
              <a:t>’ </a:t>
            </a:r>
            <a:endParaRPr lang="en-DE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26350EE-1419-00D7-C35F-8EC60C24A535}"/>
              </a:ext>
            </a:extLst>
          </p:cNvPr>
          <p:cNvSpPr/>
          <p:nvPr/>
        </p:nvSpPr>
        <p:spPr>
          <a:xfrm rot="16200000">
            <a:off x="8115929" y="4255621"/>
            <a:ext cx="349724" cy="38550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AF0C72-F60B-25E5-23C6-71F53D60982A}"/>
              </a:ext>
            </a:extLst>
          </p:cNvPr>
          <p:cNvSpPr txBox="1"/>
          <p:nvPr/>
        </p:nvSpPr>
        <p:spPr>
          <a:xfrm>
            <a:off x="7171421" y="6277944"/>
            <a:ext cx="304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Sentence written by the User </a:t>
            </a:r>
            <a:endParaRPr lang="en-DE" sz="14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19BB888A-C7A5-BD30-1170-ADC935F67205}"/>
              </a:ext>
            </a:extLst>
          </p:cNvPr>
          <p:cNvSpPr/>
          <p:nvPr/>
        </p:nvSpPr>
        <p:spPr>
          <a:xfrm rot="16200000">
            <a:off x="10536068" y="5780542"/>
            <a:ext cx="349725" cy="734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7DC8DA-6865-CE59-F75C-0B7C420D6B2C}"/>
              </a:ext>
            </a:extLst>
          </p:cNvPr>
          <p:cNvSpPr txBox="1"/>
          <p:nvPr/>
        </p:nvSpPr>
        <p:spPr>
          <a:xfrm>
            <a:off x="10016495" y="6316276"/>
            <a:ext cx="208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Prediction by the LLM</a:t>
            </a:r>
            <a:endParaRPr lang="en-DE" sz="1400" dirty="0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BD8ECC5-EE6B-2EC1-3A4C-BD42426DD8D6}"/>
              </a:ext>
            </a:extLst>
          </p:cNvPr>
          <p:cNvSpPr/>
          <p:nvPr/>
        </p:nvSpPr>
        <p:spPr>
          <a:xfrm>
            <a:off x="864476" y="3607632"/>
            <a:ext cx="512552" cy="249188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73D9F5-8563-037B-12F6-135B77F308B9}"/>
              </a:ext>
            </a:extLst>
          </p:cNvPr>
          <p:cNvSpPr txBox="1"/>
          <p:nvPr/>
        </p:nvSpPr>
        <p:spPr>
          <a:xfrm>
            <a:off x="234252" y="4639483"/>
            <a:ext cx="115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Data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329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Architecture of Large Language Model (LLM)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3DCD8-9E36-C764-341F-9C06CAA6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572" y="2216081"/>
            <a:ext cx="4344343" cy="239911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CF09E-F7FC-0086-DA5D-F0E34B1333F7}"/>
              </a:ext>
            </a:extLst>
          </p:cNvPr>
          <p:cNvSpPr txBox="1"/>
          <p:nvPr/>
        </p:nvSpPr>
        <p:spPr>
          <a:xfrm>
            <a:off x="1094025" y="2443907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Mom, I am hungry, can you serve some Biryani?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19ACF-92EE-B6F7-5305-CBE6DBCBABCC}"/>
              </a:ext>
            </a:extLst>
          </p:cNvPr>
          <p:cNvSpPr txBox="1"/>
          <p:nvPr/>
        </p:nvSpPr>
        <p:spPr>
          <a:xfrm>
            <a:off x="1094023" y="2993151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The table is broken. Let’s sit on the floor.</a:t>
            </a:r>
            <a:endParaRPr lang="en-DE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84A63-E30E-185C-7FA9-8004F568B243}"/>
              </a:ext>
            </a:extLst>
          </p:cNvPr>
          <p:cNvSpPr txBox="1"/>
          <p:nvPr/>
        </p:nvSpPr>
        <p:spPr>
          <a:xfrm>
            <a:off x="1094023" y="3542395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We went to watch a movie. And it was amazing.</a:t>
            </a:r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A398C-506B-2D76-DB83-69F1EDCC631F}"/>
              </a:ext>
            </a:extLst>
          </p:cNvPr>
          <p:cNvSpPr txBox="1"/>
          <p:nvPr/>
        </p:nvSpPr>
        <p:spPr>
          <a:xfrm>
            <a:off x="1094023" y="4004060"/>
            <a:ext cx="282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I have an exam tomorrow. So I have to study.</a:t>
            </a:r>
            <a:endParaRPr lang="en-D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BE348-858F-DD8E-B5D2-C75B70AC1382}"/>
              </a:ext>
            </a:extLst>
          </p:cNvPr>
          <p:cNvSpPr txBox="1"/>
          <p:nvPr/>
        </p:nvSpPr>
        <p:spPr>
          <a:xfrm>
            <a:off x="1229904" y="4483696"/>
            <a:ext cx="1881633" cy="28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…………………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5E4D218-99B3-2C7B-B5F8-B5F27C34187D}"/>
              </a:ext>
            </a:extLst>
          </p:cNvPr>
          <p:cNvSpPr/>
          <p:nvPr/>
        </p:nvSpPr>
        <p:spPr>
          <a:xfrm>
            <a:off x="837747" y="2296453"/>
            <a:ext cx="512552" cy="249188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754A905-798A-160C-446E-2780EF3AD60D}"/>
              </a:ext>
            </a:extLst>
          </p:cNvPr>
          <p:cNvSpPr/>
          <p:nvPr/>
        </p:nvSpPr>
        <p:spPr>
          <a:xfrm rot="10800000">
            <a:off x="8573233" y="2208874"/>
            <a:ext cx="512552" cy="249188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9A0A3-71C6-C954-58E6-A75C4130A44D}"/>
              </a:ext>
            </a:extLst>
          </p:cNvPr>
          <p:cNvSpPr txBox="1"/>
          <p:nvPr/>
        </p:nvSpPr>
        <p:spPr>
          <a:xfrm>
            <a:off x="212057" y="3214364"/>
            <a:ext cx="1155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 </a:t>
            </a:r>
          </a:p>
          <a:p>
            <a:r>
              <a:rPr lang="en-US" dirty="0"/>
              <a:t>Data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8AC0D-FCE5-941D-19BB-A448C6663708}"/>
              </a:ext>
            </a:extLst>
          </p:cNvPr>
          <p:cNvSpPr txBox="1"/>
          <p:nvPr/>
        </p:nvSpPr>
        <p:spPr>
          <a:xfrm>
            <a:off x="9141587" y="3270149"/>
            <a:ext cx="115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400FAD3-9DA2-9A54-C66D-47A41E196C49}"/>
              </a:ext>
            </a:extLst>
          </p:cNvPr>
          <p:cNvSpPr/>
          <p:nvPr/>
        </p:nvSpPr>
        <p:spPr>
          <a:xfrm rot="16200000">
            <a:off x="5977676" y="2820655"/>
            <a:ext cx="584140" cy="434434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07DE-07AD-6F6B-EE62-E55979E79C45}"/>
              </a:ext>
            </a:extLst>
          </p:cNvPr>
          <p:cNvSpPr txBox="1"/>
          <p:nvPr/>
        </p:nvSpPr>
        <p:spPr>
          <a:xfrm>
            <a:off x="4363360" y="5284896"/>
            <a:ext cx="381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 name: Transformers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8DD29A-9ADC-6D69-C085-0353A8BD2C94}"/>
              </a:ext>
            </a:extLst>
          </p:cNvPr>
          <p:cNvSpPr txBox="1"/>
          <p:nvPr/>
        </p:nvSpPr>
        <p:spPr>
          <a:xfrm>
            <a:off x="425521" y="5905323"/>
            <a:ext cx="1114987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Paper name: Attention All You Need: </a:t>
            </a:r>
          </a:p>
          <a:p>
            <a:r>
              <a:rPr lang="en-US" sz="1400" dirty="0"/>
              <a:t>Vaswani, A., </a:t>
            </a:r>
            <a:r>
              <a:rPr lang="en-US" sz="1400" dirty="0" err="1"/>
              <a:t>Shazeer</a:t>
            </a:r>
            <a:r>
              <a:rPr lang="en-US" sz="1400" dirty="0"/>
              <a:t>, N., Parmar, N., </a:t>
            </a:r>
            <a:r>
              <a:rPr lang="en-US" sz="1400" dirty="0" err="1"/>
              <a:t>Uszkoreit</a:t>
            </a:r>
            <a:r>
              <a:rPr lang="en-US" sz="1400" dirty="0"/>
              <a:t>, J., Jones, L., Gomez, A. N., Kaiser, Ł., &amp; </a:t>
            </a:r>
            <a:r>
              <a:rPr lang="en-US" sz="1400" dirty="0" err="1"/>
              <a:t>Polosukhin</a:t>
            </a:r>
            <a:r>
              <a:rPr lang="en-US" sz="1400" dirty="0"/>
              <a:t>, I. (2017). Attention Is All You Need. Advances in Neural Information Processing Systems, 30, 5998-6008.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56647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Architecture of Large Language Model (LLM)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8DD29A-9ADC-6D69-C085-0353A8BD2C94}"/>
              </a:ext>
            </a:extLst>
          </p:cNvPr>
          <p:cNvSpPr txBox="1"/>
          <p:nvPr/>
        </p:nvSpPr>
        <p:spPr>
          <a:xfrm>
            <a:off x="425521" y="5994072"/>
            <a:ext cx="1114987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Paper name: Attention All You Need: </a:t>
            </a:r>
          </a:p>
          <a:p>
            <a:r>
              <a:rPr lang="en-US" sz="1400" dirty="0"/>
              <a:t>Vaswani, A., </a:t>
            </a:r>
            <a:r>
              <a:rPr lang="en-US" sz="1400" dirty="0" err="1"/>
              <a:t>Shazeer</a:t>
            </a:r>
            <a:r>
              <a:rPr lang="en-US" sz="1400" dirty="0"/>
              <a:t>, N., Parmar, N., </a:t>
            </a:r>
            <a:r>
              <a:rPr lang="en-US" sz="1400" dirty="0" err="1"/>
              <a:t>Uszkoreit</a:t>
            </a:r>
            <a:r>
              <a:rPr lang="en-US" sz="1400" dirty="0"/>
              <a:t>, J., Jones, L., Gomez, A. N., Kaiser, Ł., &amp; </a:t>
            </a:r>
            <a:r>
              <a:rPr lang="en-US" sz="1400" dirty="0" err="1"/>
              <a:t>Polosukhin</a:t>
            </a:r>
            <a:r>
              <a:rPr lang="en-US" sz="1400" dirty="0"/>
              <a:t>, I. (2017). Attention Is All You Need. Advances in Neural Information Processing Systems, 30, 5998-6008.</a:t>
            </a:r>
            <a:endParaRPr lang="en-DE" sz="1400" dirty="0"/>
          </a:p>
        </p:txBody>
      </p:sp>
      <p:pic>
        <p:nvPicPr>
          <p:cNvPr id="1028" name="Picture 4" descr="Transformer architecture (figure sourced from original paper [26])">
            <a:extLst>
              <a:ext uri="{FF2B5EF4-FFF2-40B4-BE49-F238E27FC236}">
                <a16:creationId xmlns:a16="http://schemas.microsoft.com/office/drawing/2014/main" id="{31D880C9-3F2F-40F6-912D-EC672BDE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79" y="1763368"/>
            <a:ext cx="2752675" cy="4141955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5">
            <a:extLst>
              <a:ext uri="{FF2B5EF4-FFF2-40B4-BE49-F238E27FC236}">
                <a16:creationId xmlns:a16="http://schemas.microsoft.com/office/drawing/2014/main" id="{AF8BFE0D-0D66-4209-93D7-B84D68519323}"/>
              </a:ext>
            </a:extLst>
          </p:cNvPr>
          <p:cNvSpPr txBox="1"/>
          <p:nvPr/>
        </p:nvSpPr>
        <p:spPr>
          <a:xfrm>
            <a:off x="804196" y="3536993"/>
            <a:ext cx="2640967" cy="9233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/>
              <a:t>Encoder </a:t>
            </a:r>
          </a:p>
          <a:p>
            <a:pPr algn="ctr"/>
            <a:r>
              <a:rPr lang="de-DE" dirty="0"/>
              <a:t>+ Decoder </a:t>
            </a:r>
          </a:p>
          <a:p>
            <a:pPr algn="ctr"/>
            <a:r>
              <a:rPr lang="de-DE" dirty="0"/>
              <a:t>+ Attention </a:t>
            </a:r>
            <a:r>
              <a:rPr lang="de-DE" dirty="0" err="1"/>
              <a:t>Mechanism</a:t>
            </a:r>
            <a:endParaRPr lang="en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2C86E3-A890-46D3-8609-89A223A0A5FC}"/>
              </a:ext>
            </a:extLst>
          </p:cNvPr>
          <p:cNvSpPr/>
          <p:nvPr/>
        </p:nvSpPr>
        <p:spPr>
          <a:xfrm>
            <a:off x="1430610" y="2238607"/>
            <a:ext cx="1388137" cy="369332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de-DE" dirty="0"/>
              <a:t>Transformer: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0A47569-265C-4E5E-A30A-981E0D689FBF}"/>
              </a:ext>
            </a:extLst>
          </p:cNvPr>
          <p:cNvCxnSpPr>
            <a:stCxn id="4" idx="2"/>
            <a:endCxn id="24" idx="0"/>
          </p:cNvCxnSpPr>
          <p:nvPr/>
        </p:nvCxnSpPr>
        <p:spPr>
          <a:xfrm>
            <a:off x="2124679" y="2607939"/>
            <a:ext cx="1" cy="92905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49A5617-75A3-4225-AB10-66FDDB142759}"/>
              </a:ext>
            </a:extLst>
          </p:cNvPr>
          <p:cNvCxnSpPr>
            <a:stCxn id="24" idx="3"/>
          </p:cNvCxnSpPr>
          <p:nvPr/>
        </p:nvCxnSpPr>
        <p:spPr>
          <a:xfrm>
            <a:off x="3445163" y="3998658"/>
            <a:ext cx="108041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0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Examples Large Language Model (LLM)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8DD29A-9ADC-6D69-C085-0353A8BD2C94}"/>
              </a:ext>
            </a:extLst>
          </p:cNvPr>
          <p:cNvSpPr txBox="1"/>
          <p:nvPr/>
        </p:nvSpPr>
        <p:spPr>
          <a:xfrm>
            <a:off x="517869" y="1823943"/>
            <a:ext cx="126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Example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62CF0F-048C-4376-9BB2-5898B268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61" y="2198459"/>
            <a:ext cx="2950829" cy="10572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1E867EA-C377-4324-AAEB-723047DC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6"/>
          <a:stretch/>
        </p:blipFill>
        <p:spPr>
          <a:xfrm>
            <a:off x="591761" y="3941392"/>
            <a:ext cx="3532609" cy="2174126"/>
          </a:xfrm>
          <a:prstGeom prst="rect">
            <a:avLst/>
          </a:prstGeom>
        </p:spPr>
      </p:pic>
      <p:sp>
        <p:nvSpPr>
          <p:cNvPr id="17" name="TextBox 35">
            <a:extLst>
              <a:ext uri="{FF2B5EF4-FFF2-40B4-BE49-F238E27FC236}">
                <a16:creationId xmlns:a16="http://schemas.microsoft.com/office/drawing/2014/main" id="{6142A824-3D60-4C8F-84D9-70255847BDC3}"/>
              </a:ext>
            </a:extLst>
          </p:cNvPr>
          <p:cNvSpPr txBox="1"/>
          <p:nvPr/>
        </p:nvSpPr>
        <p:spPr>
          <a:xfrm>
            <a:off x="517869" y="3574992"/>
            <a:ext cx="126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Example 2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D40CB3-533B-4985-B984-5129561D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42" y="2149200"/>
            <a:ext cx="4137850" cy="177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35">
            <a:extLst>
              <a:ext uri="{FF2B5EF4-FFF2-40B4-BE49-F238E27FC236}">
                <a16:creationId xmlns:a16="http://schemas.microsoft.com/office/drawing/2014/main" id="{5E5AC4E9-2AC6-4F48-8F51-515004B79643}"/>
              </a:ext>
            </a:extLst>
          </p:cNvPr>
          <p:cNvSpPr txBox="1"/>
          <p:nvPr/>
        </p:nvSpPr>
        <p:spPr>
          <a:xfrm>
            <a:off x="5302900" y="1823943"/>
            <a:ext cx="126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Example 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A37685-AB8B-4468-98E9-E7F6CDD31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365" y="4768928"/>
            <a:ext cx="5634591" cy="946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35C5F1F2-E192-4B8A-965B-060C608D8748}"/>
              </a:ext>
            </a:extLst>
          </p:cNvPr>
          <p:cNvSpPr txBox="1"/>
          <p:nvPr/>
        </p:nvSpPr>
        <p:spPr>
          <a:xfrm>
            <a:off x="5302900" y="4316076"/>
            <a:ext cx="126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132718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Present Large Language Models (LLM)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35">
            <a:extLst>
              <a:ext uri="{FF2B5EF4-FFF2-40B4-BE49-F238E27FC236}">
                <a16:creationId xmlns:a16="http://schemas.microsoft.com/office/drawing/2014/main" id="{5E5AC4E9-2AC6-4F48-8F51-515004B79643}"/>
              </a:ext>
            </a:extLst>
          </p:cNvPr>
          <p:cNvSpPr txBox="1"/>
          <p:nvPr/>
        </p:nvSpPr>
        <p:spPr>
          <a:xfrm>
            <a:off x="517869" y="2069936"/>
            <a:ext cx="7323804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ChatGPT</a:t>
            </a:r>
            <a:r>
              <a:rPr lang="en-US" dirty="0"/>
              <a:t> (</a:t>
            </a:r>
            <a:r>
              <a:rPr lang="en-US" b="1" dirty="0"/>
              <a:t>G</a:t>
            </a:r>
            <a:r>
              <a:rPr lang="en-US" dirty="0"/>
              <a:t>enerative </a:t>
            </a:r>
            <a:r>
              <a:rPr lang="en-US" b="1" dirty="0"/>
              <a:t>P</a:t>
            </a:r>
            <a:r>
              <a:rPr lang="en-US" dirty="0"/>
              <a:t>re-Trained </a:t>
            </a:r>
            <a:r>
              <a:rPr lang="en-US" b="1" dirty="0"/>
              <a:t>T</a:t>
            </a:r>
            <a:r>
              <a:rPr lang="en-US" dirty="0"/>
              <a:t>ransformer)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Gemini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Deepseek</a:t>
            </a:r>
            <a:r>
              <a:rPr lang="en-US" dirty="0"/>
              <a:t> Coder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Mistral </a:t>
            </a:r>
          </a:p>
          <a:p>
            <a:pPr>
              <a:lnSpc>
                <a:spcPct val="200000"/>
              </a:lnSpc>
            </a:pP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1696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498E2-1F26-0F7D-1C44-EA76C405AE24}"/>
              </a:ext>
            </a:extLst>
          </p:cNvPr>
          <p:cNvSpPr txBox="1"/>
          <p:nvPr/>
        </p:nvSpPr>
        <p:spPr>
          <a:xfrm>
            <a:off x="521209" y="978409"/>
            <a:ext cx="11149874" cy="12983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Use cases of Large Language Models (LLM)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35">
            <a:extLst>
              <a:ext uri="{FF2B5EF4-FFF2-40B4-BE49-F238E27FC236}">
                <a16:creationId xmlns:a16="http://schemas.microsoft.com/office/drawing/2014/main" id="{5E5AC4E9-2AC6-4F48-8F51-515004B79643}"/>
              </a:ext>
            </a:extLst>
          </p:cNvPr>
          <p:cNvSpPr txBox="1"/>
          <p:nvPr/>
        </p:nvSpPr>
        <p:spPr>
          <a:xfrm>
            <a:off x="517869" y="2069936"/>
            <a:ext cx="410031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Content Creation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Sentiment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Customer Support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Language Translation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Programming Assistance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Summarization and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Recommendation Systems</a:t>
            </a:r>
          </a:p>
          <a:p>
            <a:pPr>
              <a:lnSpc>
                <a:spcPct val="150000"/>
              </a:lnSpc>
            </a:pPr>
            <a:r>
              <a:rPr lang="en-US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58953796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3"/>
      </a:accent1>
      <a:accent2>
        <a:srgbClr val="B13BA3"/>
      </a:accent2>
      <a:accent3>
        <a:srgbClr val="A04DC3"/>
      </a:accent3>
      <a:accent4>
        <a:srgbClr val="5D3BB1"/>
      </a:accent4>
      <a:accent5>
        <a:srgbClr val="4D5CC3"/>
      </a:accent5>
      <a:accent6>
        <a:srgbClr val="3B7BB1"/>
      </a:accent6>
      <a:hlink>
        <a:srgbClr val="6460CA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Breitbild</PresentationFormat>
  <Paragraphs>85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Bierstadt</vt:lpstr>
      <vt:lpstr>GestaltVTI</vt:lpstr>
      <vt:lpstr>Large Language Models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Models</dc:title>
  <dc:creator>Urveshkumar Koshti</dc:creator>
  <cp:lastModifiedBy>Koshti, Urveshkumar | Kern AG</cp:lastModifiedBy>
  <cp:revision>28</cp:revision>
  <dcterms:created xsi:type="dcterms:W3CDTF">2024-07-30T21:40:24Z</dcterms:created>
  <dcterms:modified xsi:type="dcterms:W3CDTF">2024-07-31T09:04:26Z</dcterms:modified>
</cp:coreProperties>
</file>